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3"/>
    <p:sldId id="262" r:id="rId4"/>
    <p:sldId id="257" r:id="rId5"/>
    <p:sldId id="258" r:id="rId6"/>
    <p:sldId id="267" r:id="rId7"/>
    <p:sldId id="269" r:id="rId8"/>
    <p:sldId id="260" r:id="rId9"/>
    <p:sldId id="259" r:id="rId10"/>
    <p:sldId id="263" r:id="rId11"/>
    <p:sldId id="261" r:id="rId12"/>
    <p:sldId id="264" r:id="rId13"/>
    <p:sldId id="265" r:id="rId14"/>
    <p:sldId id="266" r:id="rId15"/>
    <p:sldId id="270" r:id="rId16"/>
    <p:sldId id="271" r:id="rId17"/>
    <p:sldId id="273" r:id="rId18"/>
    <p:sldId id="272" r:id="rId19"/>
    <p:sldId id="275" r:id="rId20"/>
    <p:sldId id="274" r:id="rId21"/>
    <p:sldId id="276" r:id="rId22"/>
    <p:sldId id="277" r:id="rId23"/>
    <p:sldId id="278" r:id="rId24"/>
    <p:sldId id="279" r:id="rId25"/>
    <p:sldId id="280" r:id="rId26"/>
    <p:sldId id="281" r:id="rId27"/>
    <p:sldId id="282" r:id="rId28"/>
    <p:sldId id="283" r:id="rId29"/>
    <p:sldId id="287" r:id="rId30"/>
    <p:sldId id="292" r:id="rId31"/>
    <p:sldId id="293" r:id="rId32"/>
    <p:sldId id="294" r:id="rId33"/>
    <p:sldId id="295" r:id="rId34"/>
    <p:sldId id="301" r:id="rId35"/>
    <p:sldId id="300" r:id="rId36"/>
    <p:sldId id="302" r:id="rId37"/>
    <p:sldId id="303" r:id="rId38"/>
    <p:sldId id="304" r:id="rId39"/>
    <p:sldId id="305" r:id="rId40"/>
    <p:sldId id="30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ctrTitle"/>
          </p:nvPr>
        </p:nvSpPr>
        <p:spPr>
          <a:xfrm>
            <a:off x="1524000" y="285433"/>
            <a:ext cx="9144000" cy="2387600"/>
          </a:xfrm>
        </p:spPr>
        <p:txBody>
          <a:bodyPr>
            <a:normAutofit/>
          </a:bodyPr>
          <a:p>
            <a:r>
              <a:rPr lang="zh-CN" altLang="en-US" sz="4800"/>
              <a:t>ROS-Related Communication in </a:t>
            </a:r>
            <a:br>
              <a:rPr lang="zh-CN" altLang="en-US" sz="4800"/>
            </a:br>
            <a:r>
              <a:rPr lang="zh-CN" altLang="en-US" sz="4800"/>
              <a:t>Regulation and Signaling</a:t>
            </a:r>
            <a:endParaRPr lang="zh-CN" altLang="en-US" sz="4800"/>
          </a:p>
        </p:txBody>
      </p:sp>
      <p:sp>
        <p:nvSpPr>
          <p:cNvPr id="8" name="副标题 7"/>
          <p:cNvSpPr>
            <a:spLocks noGrp="1"/>
          </p:cNvSpPr>
          <p:nvPr>
            <p:ph type="subTitle" idx="1"/>
          </p:nvPr>
        </p:nvSpPr>
        <p:spPr>
          <a:xfrm>
            <a:off x="1943735" y="3232785"/>
            <a:ext cx="9398000" cy="2521585"/>
          </a:xfrm>
        </p:spPr>
        <p:txBody>
          <a:bodyPr>
            <a:normAutofit/>
          </a:bodyPr>
          <a:p>
            <a:pPr marL="342900" indent="-342900" algn="l">
              <a:buFont typeface="Arial" panose="02080604020202020204" charset="0"/>
              <a:buChar char="•"/>
            </a:pPr>
            <a:r>
              <a:rPr lang="x-none" altLang="zh-CN"/>
              <a:t>by 周熠家</a:t>
            </a:r>
            <a:endParaRPr lang="x-none" altLang="zh-CN"/>
          </a:p>
          <a:p>
            <a:pPr marL="342900" indent="-342900" algn="l">
              <a:buFont typeface="Arial" panose="02080604020202020204" charset="0"/>
              <a:buChar char="•"/>
            </a:pPr>
            <a:r>
              <a:rPr lang="x-none" altLang="zh-CN"/>
              <a:t>from</a:t>
            </a:r>
            <a:endParaRPr lang="x-none" altLang="zh-CN"/>
          </a:p>
          <a:p>
            <a:pPr marL="914400" lvl="1" indent="-457200" algn="l">
              <a:buFont typeface="Arial" panose="02080604020202020204" charset="0"/>
              <a:buAutoNum type="arabicPeriod"/>
            </a:pPr>
            <a:r>
              <a:rPr lang="x-none" altLang="zh-CN" b="1" i="1"/>
              <a:t>Intracellular Redox Compartmentation and ROS-Related Communication in Regulation and Signaling</a:t>
            </a:r>
            <a:endParaRPr lang="x-none" altLang="zh-CN" b="1" i="1"/>
          </a:p>
          <a:p>
            <a:pPr marL="914400" lvl="1" indent="-457200" algn="l">
              <a:buFont typeface="Arial" panose="02080604020202020204" charset="0"/>
              <a:buAutoNum type="arabicPeriod"/>
            </a:pPr>
            <a:r>
              <a:rPr lang="x-none" altLang="zh-CN" b="1" i="1"/>
              <a:t>Recent Progress in Understanding the Role of Reactive Oxygen Species in Plant Cell Signaling</a:t>
            </a:r>
            <a:endParaRPr lang="x-none" altLang="zh-CN" b="1"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t>Production</a:t>
            </a:r>
            <a:endParaRPr lang="x-none" altLang="zh-CN" sz="3600"/>
          </a:p>
          <a:p>
            <a:r>
              <a:rPr lang="x-none" altLang="zh-CN" sz="3600"/>
              <a:t>Defense</a:t>
            </a:r>
            <a:endParaRPr lang="x-none" altLang="zh-CN"/>
          </a:p>
          <a:p>
            <a:r>
              <a:rPr lang="x-none" altLang="zh-CN" sz="3600">
                <a:solidFill>
                  <a:srgbClr val="FF0000"/>
                </a:solidFill>
              </a:rPr>
              <a:t>Sensing</a:t>
            </a:r>
            <a:endParaRPr lang="x-none" altLang="zh-CN" sz="3600">
              <a:solidFill>
                <a:srgbClr val="FF0000"/>
              </a:solidFill>
            </a:endParaRPr>
          </a:p>
          <a:p>
            <a:r>
              <a:rPr lang="x-none" altLang="zh-CN" sz="3600"/>
              <a:t>Transport</a:t>
            </a:r>
            <a:endParaRPr lang="x-none" altLang="zh-CN" sz="3600"/>
          </a:p>
          <a:p>
            <a:r>
              <a:rPr lang="x-none" altLang="zh-CN" sz="3600"/>
              <a:t>Et al.</a:t>
            </a:r>
            <a:endParaRPr lang="x-none" altLang="zh-CN" sz="3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Sensing - </a:t>
            </a:r>
            <a:r>
              <a:rPr lang="zh-CN" altLang="en-US"/>
              <a:t>processes occurring in yeast</a:t>
            </a:r>
            <a:endParaRPr lang="x-none" altLang="zh-CN"/>
          </a:p>
        </p:txBody>
      </p:sp>
      <p:pic>
        <p:nvPicPr>
          <p:cNvPr id="8" name="内容占位符 7"/>
          <p:cNvPicPr>
            <a:picLocks noChangeAspect="1"/>
          </p:cNvPicPr>
          <p:nvPr>
            <p:ph idx="1"/>
          </p:nvPr>
        </p:nvPicPr>
        <p:blipFill>
          <a:blip r:embed="rId1"/>
          <a:stretch>
            <a:fillRect/>
          </a:stretch>
        </p:blipFill>
        <p:spPr>
          <a:xfrm>
            <a:off x="1661160" y="1292225"/>
            <a:ext cx="8625840" cy="5206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Sensing - </a:t>
            </a:r>
            <a:r>
              <a:rPr lang="zh-CN" altLang="en-US"/>
              <a:t>processes occurring in yeast</a:t>
            </a:r>
            <a:endParaRPr lang="x-none" altLang="zh-CN"/>
          </a:p>
        </p:txBody>
      </p:sp>
      <p:pic>
        <p:nvPicPr>
          <p:cNvPr id="4" name="内容占位符 3"/>
          <p:cNvPicPr>
            <a:picLocks noChangeAspect="1"/>
          </p:cNvPicPr>
          <p:nvPr>
            <p:ph idx="1"/>
          </p:nvPr>
        </p:nvPicPr>
        <p:blipFill>
          <a:blip r:embed="rId1"/>
          <a:stretch>
            <a:fillRect/>
          </a:stretch>
        </p:blipFill>
        <p:spPr>
          <a:xfrm>
            <a:off x="884555" y="1372235"/>
            <a:ext cx="10101580" cy="55054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x-none" altLang="zh-CN"/>
              <a:t>Sensing - </a:t>
            </a:r>
            <a:r>
              <a:rPr lang="x-none" altLang="zh-CN" i="1"/>
              <a:t>For Us</a:t>
            </a:r>
            <a:endParaRPr lang="x-none" altLang="zh-CN" i="1"/>
          </a:p>
        </p:txBody>
      </p:sp>
      <p:sp>
        <p:nvSpPr>
          <p:cNvPr id="3" name="内容占位符 2"/>
          <p:cNvSpPr>
            <a:spLocks noGrp="1"/>
          </p:cNvSpPr>
          <p:nvPr>
            <p:ph idx="1"/>
          </p:nvPr>
        </p:nvSpPr>
        <p:spPr>
          <a:xfrm>
            <a:off x="838835" y="1687830"/>
            <a:ext cx="10515600" cy="4351338"/>
          </a:xfrm>
        </p:spPr>
        <p:txBody>
          <a:bodyPr/>
          <a:p>
            <a:pPr marL="0" indent="0">
              <a:buNone/>
            </a:pPr>
            <a:r>
              <a:rPr lang="x-none" altLang="zh-CN"/>
              <a:t>How can we acquire these data?</a:t>
            </a:r>
            <a:endParaRPr lang="x-none" altLang="zh-CN"/>
          </a:p>
        </p:txBody>
      </p:sp>
      <p:pic>
        <p:nvPicPr>
          <p:cNvPr id="4" name="内容占位符 3"/>
          <p:cNvPicPr>
            <a:picLocks noChangeAspect="1"/>
          </p:cNvPicPr>
          <p:nvPr/>
        </p:nvPicPr>
        <p:blipFill>
          <a:blip r:embed="rId1"/>
          <a:srcRect t="27447"/>
          <a:stretch>
            <a:fillRect/>
          </a:stretch>
        </p:blipFill>
        <p:spPr>
          <a:xfrm>
            <a:off x="935990" y="2601595"/>
            <a:ext cx="8225155" cy="39630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x-none" altLang="zh-CN"/>
              <a:t>Sensing - </a:t>
            </a:r>
            <a:r>
              <a:rPr lang="x-none" altLang="zh-CN" i="1"/>
              <a:t>For Us</a:t>
            </a:r>
            <a:endParaRPr lang="x-none" altLang="zh-CN" i="1"/>
          </a:p>
        </p:txBody>
      </p:sp>
      <p:sp>
        <p:nvSpPr>
          <p:cNvPr id="3" name="内容占位符 2"/>
          <p:cNvSpPr>
            <a:spLocks noGrp="1"/>
          </p:cNvSpPr>
          <p:nvPr>
            <p:ph idx="1"/>
          </p:nvPr>
        </p:nvSpPr>
        <p:spPr>
          <a:xfrm>
            <a:off x="838835" y="1687830"/>
            <a:ext cx="10515600" cy="4351338"/>
          </a:xfrm>
        </p:spPr>
        <p:txBody>
          <a:bodyPr>
            <a:normAutofit fontScale="90000"/>
          </a:bodyPr>
          <a:p>
            <a:pPr marL="0" indent="0">
              <a:buNone/>
            </a:pPr>
            <a:r>
              <a:rPr lang="x-none" altLang="zh-CN"/>
              <a:t>Accurate determination of subcellular metabolite concentrations is a challenging task:</a:t>
            </a:r>
            <a:endParaRPr lang="x-none" altLang="zh-CN"/>
          </a:p>
          <a:p>
            <a:pPr marL="342900" indent="-342900"/>
            <a:r>
              <a:rPr lang="x-none" altLang="zh-CN" b="1"/>
              <a:t>disruption of organelles or transporter activities</a:t>
            </a:r>
            <a:r>
              <a:rPr lang="x-none" altLang="zh-CN"/>
              <a:t> may alter the metabolite distribution during sample preparation</a:t>
            </a:r>
            <a:endParaRPr lang="x-none" altLang="zh-CN"/>
          </a:p>
          <a:p>
            <a:pPr marL="342900" indent="-342900"/>
            <a:r>
              <a:rPr lang="x-none" altLang="zh-CN" b="1"/>
              <a:t>instability </a:t>
            </a:r>
            <a:r>
              <a:rPr lang="x-none" altLang="zh-CN"/>
              <a:t>(particularly of </a:t>
            </a:r>
            <a:r>
              <a:rPr lang="x-none" altLang="zh-CN" b="1"/>
              <a:t>redox states</a:t>
            </a:r>
            <a:r>
              <a:rPr lang="x-none" altLang="zh-CN"/>
              <a:t>) following tissue disruption.</a:t>
            </a:r>
            <a:endParaRPr lang="x-none" altLang="zh-CN"/>
          </a:p>
          <a:p>
            <a:pPr marL="0" indent="0">
              <a:buNone/>
            </a:pPr>
            <a:endParaRPr lang="x-none" altLang="zh-CN"/>
          </a:p>
          <a:p>
            <a:pPr marL="0" indent="0">
              <a:buNone/>
            </a:pPr>
            <a:r>
              <a:rPr lang="x-none" altLang="zh-CN"/>
              <a:t>Nonaqueous(非水溶液) extraction of organelles from tissue or very rapid fractionation of protoplasts (within seconds) can minimize these problems. More recent approaches have involved in situ labeling with specific antibodies for ascorbate and glutathione.</a:t>
            </a:r>
            <a:endParaRPr lang="x-none" altLang="zh-CN"/>
          </a:p>
          <a:p>
            <a:pPr marL="0" indent="0">
              <a:buNone/>
            </a:pPr>
            <a:endParaRPr lang="x-none" altLang="zh-CN"/>
          </a:p>
          <a:p>
            <a:pPr marL="0" indent="0">
              <a:buNone/>
            </a:pPr>
            <a:endParaRPr lang="x-none"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x-none" altLang="zh-CN"/>
              <a:t>Sensing - </a:t>
            </a:r>
            <a:r>
              <a:rPr lang="x-none" altLang="zh-CN" i="1"/>
              <a:t>For Us: </a:t>
            </a:r>
            <a:r>
              <a:rPr lang="x-none" altLang="zh-CN">
                <a:sym typeface="+mn-ea"/>
              </a:rPr>
              <a:t>H2O2</a:t>
            </a:r>
            <a:endParaRPr lang="x-none" altLang="zh-CN" i="1"/>
          </a:p>
        </p:txBody>
      </p:sp>
      <p:sp>
        <p:nvSpPr>
          <p:cNvPr id="3" name="内容占位符 2"/>
          <p:cNvSpPr>
            <a:spLocks noGrp="1"/>
          </p:cNvSpPr>
          <p:nvPr>
            <p:ph idx="1"/>
          </p:nvPr>
        </p:nvSpPr>
        <p:spPr>
          <a:xfrm>
            <a:off x="838835" y="1687830"/>
            <a:ext cx="10515600" cy="5191760"/>
          </a:xfrm>
        </p:spPr>
        <p:txBody>
          <a:bodyPr>
            <a:normAutofit fontScale="90000" lnSpcReduction="20000"/>
          </a:bodyPr>
          <a:p>
            <a:pPr marL="457200" indent="-457200"/>
            <a:r>
              <a:rPr lang="x-none" altLang="zh-CN"/>
              <a:t>there is little reliable information available in the literature on concentrations in different compartments</a:t>
            </a:r>
            <a:endParaRPr lang="x-none" altLang="zh-CN"/>
          </a:p>
          <a:p>
            <a:pPr marL="0" indent="0">
              <a:buNone/>
            </a:pPr>
            <a:endParaRPr lang="x-none" altLang="zh-CN"/>
          </a:p>
          <a:p>
            <a:pPr marL="457200" indent="-457200"/>
            <a:r>
              <a:rPr lang="x-none" altLang="zh-CN"/>
              <a:t>Data in the table(other than the vacuole&amp;apoplast) infered by the affinities of the major H2O2-removing peroxidases, known inhibition of important enzymes by H2O2 and so on.</a:t>
            </a:r>
            <a:endParaRPr lang="x-none" altLang="zh-CN"/>
          </a:p>
          <a:p>
            <a:pPr marL="457200" indent="-457200"/>
            <a:endParaRPr lang="x-none" altLang="zh-CN"/>
          </a:p>
          <a:p>
            <a:pPr marL="457200" indent="-457200"/>
            <a:r>
              <a:rPr lang="x-none" altLang="zh-CN"/>
              <a:t>The vacuolar concentration is estimated assuming that H2O2 will result mainly from movement from the cytosol without active transport, tending to equilibrium on both sides of the tonoplast.</a:t>
            </a:r>
            <a:endParaRPr lang="x-none" altLang="zh-CN"/>
          </a:p>
          <a:p>
            <a:pPr marL="457200" indent="-457200"/>
            <a:endParaRPr lang="x-none" altLang="zh-CN"/>
          </a:p>
          <a:p>
            <a:pPr marL="457200" indent="-457200"/>
            <a:r>
              <a:rPr lang="x-none" altLang="zh-CN"/>
              <a:t>We infer the high concentrations in the apoplast based on the presence of numerous ROS-producing systems, a relatively weak antioxidative system, and </a:t>
            </a:r>
            <a:r>
              <a:rPr lang="x-none" altLang="zh-CN" b="1"/>
              <a:t>the need to account for reported values</a:t>
            </a:r>
            <a:r>
              <a:rPr lang="x-none" altLang="zh-CN"/>
              <a:t> of H2O2.</a:t>
            </a:r>
            <a:endParaRPr lang="x-none"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sym typeface="+mn-ea"/>
              </a:rPr>
              <a:t>Sensing - Are You Serious?</a:t>
            </a:r>
            <a:endParaRPr lang="zh-CN" altLang="en-US"/>
          </a:p>
        </p:txBody>
      </p:sp>
      <p:sp>
        <p:nvSpPr>
          <p:cNvPr id="3" name="内容占位符 2"/>
          <p:cNvSpPr>
            <a:spLocks noGrp="1"/>
          </p:cNvSpPr>
          <p:nvPr>
            <p:ph idx="1"/>
          </p:nvPr>
        </p:nvSpPr>
        <p:spPr/>
        <p:txBody>
          <a:bodyPr/>
          <a:p>
            <a:r>
              <a:rPr lang="zh-CN" altLang="en-US"/>
              <a:t>Table refers largely to mesophyll(叶肉) cells and does not consider tissues such as the vasculature, where H2O2 concentrations remain poorly characterized.</a:t>
            </a:r>
            <a:endParaRPr lang="zh-CN" altLang="en-US"/>
          </a:p>
          <a:p>
            <a:endParaRPr lang="zh-CN" altLang="en-US"/>
          </a:p>
          <a:p>
            <a:r>
              <a:rPr lang="zh-CN" altLang="en-US"/>
              <a:t>Possible compartmentation of this type needs to be taken into account in assessing the relevance of H2O2 contents measured in whole tissue extracts.</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x-none" altLang="zh-CN"/>
              <a:t>Sensing - </a:t>
            </a:r>
            <a:r>
              <a:rPr lang="x-none" altLang="zh-CN" i="1"/>
              <a:t>For Us: Probes</a:t>
            </a:r>
            <a:endParaRPr lang="x-none" altLang="zh-CN" i="1"/>
          </a:p>
        </p:txBody>
      </p:sp>
      <p:sp>
        <p:nvSpPr>
          <p:cNvPr id="3" name="内容占位符 2"/>
          <p:cNvSpPr>
            <a:spLocks noGrp="1"/>
          </p:cNvSpPr>
          <p:nvPr>
            <p:ph idx="1"/>
          </p:nvPr>
        </p:nvSpPr>
        <p:spPr>
          <a:xfrm>
            <a:off x="838835" y="1687830"/>
            <a:ext cx="10515600" cy="5191760"/>
          </a:xfrm>
        </p:spPr>
        <p:txBody>
          <a:bodyPr>
            <a:normAutofit/>
          </a:bodyPr>
          <a:p>
            <a:pPr marL="457200" indent="-457200"/>
            <a:r>
              <a:rPr lang="x-none" altLang="zh-CN"/>
              <a:t>These newer probes offer sensitive and more reliable readouts but are difficult to apply to some tissues like leaves, and their specificity is still disputed. </a:t>
            </a:r>
            <a:endParaRPr lang="x-none" altLang="zh-CN"/>
          </a:p>
          <a:p>
            <a:pPr marL="457200" indent="-457200"/>
            <a:endParaRPr lang="x-none" altLang="zh-CN"/>
          </a:p>
          <a:p>
            <a:pPr marL="457200" indent="-457200"/>
            <a:r>
              <a:rPr lang="x-none" altLang="zh-CN"/>
              <a:t>Genetically encoded sensors such as the ratiometric HyPer and HyPerRed were also used for ROS and redox detection in previous studies. </a:t>
            </a:r>
            <a:endParaRPr lang="x-none" altLang="zh-CN"/>
          </a:p>
          <a:p>
            <a:pPr marL="457200" indent="-457200"/>
            <a:endParaRPr lang="x-none" altLang="zh-CN"/>
          </a:p>
          <a:p>
            <a:pPr marL="0" indent="0">
              <a:buNone/>
            </a:pPr>
            <a:r>
              <a:rPr lang="x-none" altLang="zh-CN"/>
              <a:t>A major advantage for future plant ROS research would be to standardize protocols for in vivo cell imaging. </a:t>
            </a:r>
            <a:endParaRPr lang="x-none"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t>Production</a:t>
            </a:r>
            <a:endParaRPr lang="x-none" altLang="zh-CN" sz="3600">
              <a:solidFill>
                <a:srgbClr val="FF0000"/>
              </a:solidFill>
            </a:endParaRPr>
          </a:p>
          <a:p>
            <a:r>
              <a:rPr lang="x-none" altLang="zh-CN" sz="3600"/>
              <a:t>Defense</a:t>
            </a:r>
            <a:endParaRPr lang="x-none" altLang="zh-CN" sz="3600"/>
          </a:p>
          <a:p>
            <a:r>
              <a:rPr lang="x-none" altLang="zh-CN" sz="3600"/>
              <a:t>Sensing</a:t>
            </a:r>
            <a:endParaRPr lang="x-none" altLang="zh-CN" sz="3600"/>
          </a:p>
          <a:p>
            <a:r>
              <a:rPr lang="x-none" altLang="zh-CN" sz="3600">
                <a:solidFill>
                  <a:srgbClr val="FF0000"/>
                </a:solidFill>
              </a:rPr>
              <a:t>Transport</a:t>
            </a:r>
            <a:endParaRPr lang="x-none" altLang="zh-CN" sz="3600">
              <a:solidFill>
                <a:srgbClr val="FF0000"/>
              </a:solidFill>
            </a:endParaRPr>
          </a:p>
          <a:p>
            <a:r>
              <a:rPr lang="x-none" altLang="zh-CN" sz="3600"/>
              <a:t>Et al.</a:t>
            </a:r>
            <a:endParaRPr lang="x-none" altLang="zh-CN"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 y="411480"/>
            <a:ext cx="7120255" cy="1325880"/>
          </a:xfrm>
        </p:spPr>
        <p:txBody>
          <a:bodyPr>
            <a:normAutofit fontScale="90000"/>
          </a:bodyPr>
          <a:p>
            <a:r>
              <a:rPr lang="x-none" altLang="zh-CN"/>
              <a:t>Transport - Chloroplast and Mitochondrial Outer Membranes</a:t>
            </a:r>
            <a:endParaRPr lang="x-none" altLang="zh-CN"/>
          </a:p>
        </p:txBody>
      </p:sp>
      <p:sp>
        <p:nvSpPr>
          <p:cNvPr id="3" name="内容占位符 2"/>
          <p:cNvSpPr>
            <a:spLocks noGrp="1"/>
          </p:cNvSpPr>
          <p:nvPr>
            <p:ph idx="1"/>
          </p:nvPr>
        </p:nvSpPr>
        <p:spPr>
          <a:xfrm>
            <a:off x="88900" y="1919605"/>
            <a:ext cx="5634990" cy="4351655"/>
          </a:xfrm>
        </p:spPr>
        <p:txBody>
          <a:bodyPr>
            <a:normAutofit lnSpcReduction="10000"/>
          </a:bodyPr>
          <a:p>
            <a:pPr marL="0" indent="0">
              <a:buNone/>
            </a:pPr>
            <a:endParaRPr lang="zh-CN" altLang="en-US"/>
          </a:p>
          <a:p>
            <a:r>
              <a:rPr lang="zh-CN" altLang="en-US"/>
              <a:t>outer membrane pores </a:t>
            </a:r>
            <a:r>
              <a:rPr lang="x-none" altLang="zh-CN"/>
              <a:t>- </a:t>
            </a:r>
            <a:r>
              <a:rPr lang="zh-CN" altLang="en-US"/>
              <a:t>from bacteria to mitochondria and chloroplasts </a:t>
            </a:r>
            <a:r>
              <a:rPr lang="x-none" altLang="zh-CN"/>
              <a:t>- </a:t>
            </a:r>
            <a:r>
              <a:rPr lang="zh-CN" altLang="en-US"/>
              <a:t>as generally open non‐selective diffusion pores </a:t>
            </a:r>
            <a:endParaRPr lang="zh-CN" altLang="en-US"/>
          </a:p>
          <a:p>
            <a:endParaRPr lang="zh-CN" altLang="en-US"/>
          </a:p>
        </p:txBody>
      </p:sp>
      <p:pic>
        <p:nvPicPr>
          <p:cNvPr id="4" name="图片 3"/>
          <p:cNvPicPr>
            <a:picLocks noChangeAspect="1"/>
          </p:cNvPicPr>
          <p:nvPr/>
        </p:nvPicPr>
        <p:blipFill>
          <a:blip r:embed="rId1"/>
          <a:stretch>
            <a:fillRect/>
          </a:stretch>
        </p:blipFill>
        <p:spPr>
          <a:xfrm>
            <a:off x="5832475" y="725170"/>
            <a:ext cx="6339840" cy="59442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t>Production</a:t>
            </a:r>
            <a:endParaRPr lang="x-none" altLang="zh-CN" sz="3600">
              <a:solidFill>
                <a:srgbClr val="FF0000"/>
              </a:solidFill>
            </a:endParaRPr>
          </a:p>
          <a:p>
            <a:r>
              <a:rPr lang="x-none" altLang="zh-CN" sz="3600"/>
              <a:t>Defense</a:t>
            </a:r>
            <a:endParaRPr lang="x-none" altLang="zh-CN" sz="3600"/>
          </a:p>
          <a:p>
            <a:r>
              <a:rPr lang="x-none" altLang="zh-CN" sz="3600"/>
              <a:t>Sensing</a:t>
            </a:r>
            <a:endParaRPr lang="x-none" altLang="zh-CN" sz="3600"/>
          </a:p>
          <a:p>
            <a:r>
              <a:rPr lang="x-none" altLang="zh-CN" sz="3600"/>
              <a:t>Transport</a:t>
            </a:r>
            <a:endParaRPr lang="x-none" altLang="zh-CN" sz="3600"/>
          </a:p>
          <a:p>
            <a:r>
              <a:rPr lang="x-none" altLang="zh-CN" sz="3600"/>
              <a:t>Et al.</a:t>
            </a:r>
            <a:endParaRPr lang="x-none" altLang="zh-CN" sz="3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Inner Membranes</a:t>
            </a:r>
            <a:endParaRPr lang="x-none" altLang="zh-CN"/>
          </a:p>
        </p:txBody>
      </p:sp>
      <p:pic>
        <p:nvPicPr>
          <p:cNvPr id="4" name="内容占位符 3"/>
          <p:cNvPicPr>
            <a:picLocks noChangeAspect="1"/>
          </p:cNvPicPr>
          <p:nvPr>
            <p:ph idx="1"/>
          </p:nvPr>
        </p:nvPicPr>
        <p:blipFill>
          <a:blip r:embed="rId1"/>
          <a:stretch>
            <a:fillRect/>
          </a:stretch>
        </p:blipFill>
        <p:spPr>
          <a:xfrm>
            <a:off x="995045" y="1443990"/>
            <a:ext cx="9805670" cy="53555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sym typeface="+mn-ea"/>
              </a:rPr>
              <a:t>Transport - Inner Membranes</a:t>
            </a:r>
            <a:endParaRPr lang="x-none" altLang="zh-CN"/>
          </a:p>
        </p:txBody>
      </p:sp>
      <p:sp>
        <p:nvSpPr>
          <p:cNvPr id="3" name="内容占位符 2"/>
          <p:cNvSpPr>
            <a:spLocks noGrp="1"/>
          </p:cNvSpPr>
          <p:nvPr>
            <p:ph idx="1"/>
          </p:nvPr>
        </p:nvSpPr>
        <p:spPr>
          <a:xfrm>
            <a:off x="838200" y="1429385"/>
            <a:ext cx="10515600" cy="5299075"/>
          </a:xfrm>
        </p:spPr>
        <p:txBody>
          <a:bodyPr>
            <a:normAutofit fontScale="85000"/>
          </a:bodyPr>
          <a:p>
            <a:r>
              <a:rPr lang="zh-CN" altLang="en-US"/>
              <a:t>gray indicates aquaporin or other H2O2 transporter; In the case of chloroplasts, these aquaporins were shown to be crucial to the movement of CO2.</a:t>
            </a:r>
            <a:endParaRPr lang="zh-CN" altLang="en-US"/>
          </a:p>
          <a:p>
            <a:r>
              <a:rPr lang="zh-CN" altLang="en-US"/>
              <a:t>For glutathione: </a:t>
            </a:r>
            <a:endParaRPr lang="zh-CN" altLang="en-US"/>
          </a:p>
          <a:p>
            <a:pPr marL="457200" lvl="1" indent="0">
              <a:buNone/>
            </a:pPr>
            <a:r>
              <a:rPr lang="zh-CN" altLang="en-US"/>
              <a:t>which transporters may be involved in determining the redistribution of the disulfide form (oxidized glutathione [GSSG]) during oxidative stress.</a:t>
            </a:r>
            <a:endParaRPr lang="zh-CN" altLang="en-US"/>
          </a:p>
          <a:p>
            <a:r>
              <a:rPr lang="zh-CN" altLang="en-US"/>
              <a:t>For ascorbate:</a:t>
            </a:r>
            <a:endParaRPr lang="zh-CN" altLang="en-US"/>
          </a:p>
          <a:p>
            <a:pPr marL="457200" lvl="1" indent="0">
              <a:buNone/>
            </a:pPr>
            <a:r>
              <a:rPr lang="zh-CN" altLang="en-US"/>
              <a:t>systems have not yet been characterized that ensure ascorbate transport across the thylakoid membrane into the lumen to support violaxanthin deepoxidase activity and other biochemical functions.</a:t>
            </a:r>
            <a:endParaRPr lang="zh-CN" altLang="en-US"/>
          </a:p>
          <a:p>
            <a:r>
              <a:rPr lang="zh-CN" altLang="en-US">
                <a:sym typeface="+mn-ea"/>
              </a:rPr>
              <a:t>NAD(P)-linked metabolites</a:t>
            </a:r>
            <a:r>
              <a:rPr lang="x-none" altLang="zh-CN">
                <a:sym typeface="+mn-ea"/>
              </a:rPr>
              <a:t>:</a:t>
            </a:r>
            <a:endParaRPr lang="x-none" altLang="zh-CN">
              <a:sym typeface="+mn-ea"/>
            </a:endParaRPr>
          </a:p>
          <a:p>
            <a:pPr marL="457200" lvl="1" indent="0">
              <a:buNone/>
            </a:pPr>
            <a:r>
              <a:rPr lang="zh-CN" altLang="en-US"/>
              <a:t>to ensure the exchange of redox equivalents at much more rapid rates than can occur through the direct transport of pyridine nucleotides, which are relatively large and highly charged metabolites.</a:t>
            </a:r>
            <a:endParaRPr lang="zh-CN" altLang="en-US"/>
          </a:p>
          <a:p>
            <a:endParaRPr lang="zh-CN" altLang="en-US"/>
          </a:p>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a:t>
            </a:r>
            <a:r>
              <a:rPr lang="x-none" altLang="zh-CN">
                <a:sym typeface="+mn-ea"/>
              </a:rPr>
              <a:t> - Inner Membranes</a:t>
            </a:r>
            <a:endParaRPr lang="x-none" altLang="zh-CN"/>
          </a:p>
        </p:txBody>
      </p:sp>
      <p:sp>
        <p:nvSpPr>
          <p:cNvPr id="3" name="内容占位符 2"/>
          <p:cNvSpPr>
            <a:spLocks noGrp="1"/>
          </p:cNvSpPr>
          <p:nvPr>
            <p:ph idx="1"/>
          </p:nvPr>
        </p:nvSpPr>
        <p:spPr/>
        <p:txBody>
          <a:bodyPr>
            <a:normAutofit fontScale="90000"/>
          </a:bodyPr>
          <a:p>
            <a:r>
              <a:rPr lang="zh-CN" altLang="en-US">
                <a:sym typeface="+mn-ea"/>
              </a:rPr>
              <a:t>Dicarboxylate transporters:</a:t>
            </a:r>
            <a:endParaRPr lang="zh-CN" altLang="en-US"/>
          </a:p>
          <a:p>
            <a:pPr marL="457200" lvl="1" indent="0">
              <a:buNone/>
            </a:pPr>
            <a:r>
              <a:rPr lang="zh-CN" altLang="en-US">
                <a:sym typeface="+mn-ea"/>
              </a:rPr>
              <a:t>exchange redox equivalents as malate and oxaloacetate</a:t>
            </a:r>
            <a:endParaRPr lang="zh-CN" altLang="en-US"/>
          </a:p>
          <a:p>
            <a:r>
              <a:rPr lang="zh-CN" altLang="en-US">
                <a:sym typeface="+mn-ea"/>
              </a:rPr>
              <a:t>The redox-regulated chloroplast NADP-malate dehydrogenase:</a:t>
            </a:r>
            <a:endParaRPr lang="zh-CN" altLang="en-US"/>
          </a:p>
          <a:p>
            <a:pPr marL="457200" lvl="1" indent="0">
              <a:buNone/>
            </a:pPr>
            <a:r>
              <a:rPr lang="zh-CN" altLang="en-US">
                <a:sym typeface="+mn-ea"/>
              </a:rPr>
              <a:t>function together with chloroplast envelope dicarboxylate transporters to avoid overreduction in the stroma by transferring reducing equivalents to the cytosol (Scheibe et al., 2005).</a:t>
            </a:r>
            <a:endParaRPr lang="zh-CN" altLang="en-US"/>
          </a:p>
          <a:p>
            <a:r>
              <a:rPr lang="zh-CN" altLang="en-US">
                <a:sym typeface="+mn-ea"/>
              </a:rPr>
              <a:t>the chloroplast envelope phosphate translocator:</a:t>
            </a:r>
            <a:endParaRPr lang="zh-CN" altLang="en-US"/>
          </a:p>
          <a:p>
            <a:pPr marL="457200" lvl="1" indent="0">
              <a:buNone/>
            </a:pPr>
            <a:r>
              <a:rPr lang="zh-CN" altLang="en-US">
                <a:sym typeface="+mn-ea"/>
              </a:rPr>
              <a:t>exchange triose phosphate for phosphate as a chloroplast-cytosol carbon exporter or triose phosphate for 3-phosphoglycerate as a reductant (and ATP) exporter.</a:t>
            </a:r>
            <a:endParaRPr lang="zh-CN" altLang="en-US"/>
          </a:p>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A difficulty</a:t>
            </a:r>
            <a:endParaRPr lang="x-none" altLang="zh-CN"/>
          </a:p>
        </p:txBody>
      </p:sp>
      <p:sp>
        <p:nvSpPr>
          <p:cNvPr id="3" name="内容占位符 2"/>
          <p:cNvSpPr>
            <a:spLocks noGrp="1"/>
          </p:cNvSpPr>
          <p:nvPr>
            <p:ph idx="1"/>
          </p:nvPr>
        </p:nvSpPr>
        <p:spPr>
          <a:xfrm>
            <a:off x="838200" y="1825625"/>
            <a:ext cx="10515600" cy="5039360"/>
          </a:xfrm>
        </p:spPr>
        <p:txBody>
          <a:bodyPr>
            <a:normAutofit lnSpcReduction="20000"/>
          </a:bodyPr>
          <a:p>
            <a:r>
              <a:rPr lang="zh-CN" altLang="en-US"/>
              <a:t>Plant aquaporins present on the plasma membrane and tonoplastassumed to play roles in H2O2 signaling or regulation, but these studies have mainly been done in heterologous systems, and a key outstanding question is the direction of </a:t>
            </a:r>
            <a:r>
              <a:rPr lang="zh-CN" altLang="en-US" b="1"/>
              <a:t>net movement</a:t>
            </a:r>
            <a:r>
              <a:rPr lang="zh-CN" altLang="en-US"/>
              <a:t> within plant cells.</a:t>
            </a:r>
            <a:endParaRPr lang="zh-CN" altLang="en-US"/>
          </a:p>
          <a:p>
            <a:endParaRPr lang="zh-CN" altLang="en-US"/>
          </a:p>
          <a:p>
            <a:r>
              <a:rPr lang="zh-CN" altLang="en-US"/>
              <a:t>Based on the </a:t>
            </a:r>
            <a:r>
              <a:rPr lang="zh-CN" altLang="en-US" b="1"/>
              <a:t>ROS-producing capacities</a:t>
            </a:r>
            <a:r>
              <a:rPr lang="zh-CN" altLang="en-US"/>
              <a:t> of chloroplasts, peroxisomes, and mitochondria, one might expect them to influence ROS movement as </a:t>
            </a:r>
            <a:r>
              <a:rPr lang="zh-CN" altLang="en-US" b="1"/>
              <a:t>net exporters</a:t>
            </a:r>
            <a:r>
              <a:rPr lang="zh-CN" altLang="en-US"/>
              <a:t>. However, these organelles also house </a:t>
            </a:r>
            <a:r>
              <a:rPr lang="zh-CN" altLang="en-US" b="1"/>
              <a:t>highly active antioxidative enzymes</a:t>
            </a:r>
            <a:r>
              <a:rPr lang="zh-CN" altLang="en-US"/>
              <a:t>, meaning that they also could function as </a:t>
            </a:r>
            <a:r>
              <a:rPr lang="zh-CN" altLang="en-US" b="1"/>
              <a:t>ROS sinks</a:t>
            </a:r>
            <a:r>
              <a:rPr lang="zh-CN" altLang="en-US"/>
              <a:t>. </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Thiols!!!</a:t>
            </a:r>
            <a:endParaRPr lang="x-none" altLang="zh-CN"/>
          </a:p>
        </p:txBody>
      </p:sp>
      <p:pic>
        <p:nvPicPr>
          <p:cNvPr id="4" name="内容占位符 3"/>
          <p:cNvPicPr>
            <a:picLocks noChangeAspect="1"/>
          </p:cNvPicPr>
          <p:nvPr>
            <p:ph idx="1"/>
          </p:nvPr>
        </p:nvPicPr>
        <p:blipFill>
          <a:blip r:embed="rId1"/>
          <a:stretch>
            <a:fillRect/>
          </a:stretch>
        </p:blipFill>
        <p:spPr>
          <a:xfrm>
            <a:off x="985520" y="1825625"/>
            <a:ext cx="10219690"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Thiols!!!</a:t>
            </a:r>
            <a:endParaRPr lang="x-none" altLang="zh-CN"/>
          </a:p>
        </p:txBody>
      </p:sp>
      <p:pic>
        <p:nvPicPr>
          <p:cNvPr id="5" name="内容占位符 4"/>
          <p:cNvPicPr>
            <a:picLocks noChangeAspect="1"/>
          </p:cNvPicPr>
          <p:nvPr>
            <p:ph idx="1"/>
          </p:nvPr>
        </p:nvPicPr>
        <p:blipFill>
          <a:blip r:embed="rId1"/>
          <a:stretch>
            <a:fillRect/>
          </a:stretch>
        </p:blipFill>
        <p:spPr>
          <a:xfrm>
            <a:off x="952500" y="1595120"/>
            <a:ext cx="7625080" cy="50749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Thiols!!!</a:t>
            </a:r>
            <a:endParaRPr lang="x-none" altLang="zh-CN"/>
          </a:p>
        </p:txBody>
      </p:sp>
      <p:pic>
        <p:nvPicPr>
          <p:cNvPr id="4" name="内容占位符 3"/>
          <p:cNvPicPr>
            <a:picLocks noChangeAspect="1"/>
          </p:cNvPicPr>
          <p:nvPr>
            <p:ph idx="1"/>
          </p:nvPr>
        </p:nvPicPr>
        <p:blipFill>
          <a:blip r:embed="rId1"/>
          <a:stretch>
            <a:fillRect/>
          </a:stretch>
        </p:blipFill>
        <p:spPr>
          <a:xfrm>
            <a:off x="938530" y="1527810"/>
            <a:ext cx="9455785" cy="53028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a:t>
            </a:r>
            <a:endParaRPr lang="x-none" altLang="zh-CN"/>
          </a:p>
        </p:txBody>
      </p:sp>
      <p:sp>
        <p:nvSpPr>
          <p:cNvPr id="3" name="内容占位符 2"/>
          <p:cNvSpPr/>
          <p:nvPr>
            <p:ph idx="1"/>
          </p:nvPr>
        </p:nvSpPr>
        <p:spPr/>
        <p:txBody>
          <a:bodyPr/>
          <a:p>
            <a:pPr marL="0" indent="0">
              <a:buNone/>
            </a:pPr>
            <a:r>
              <a:rPr lang="x-none" altLang="zh-CN"/>
              <a:t>M</a:t>
            </a:r>
            <a:r>
              <a:rPr lang="zh-CN" altLang="en-US"/>
              <a:t>any of the transporters remain to be characterized at the molecular level</a:t>
            </a:r>
            <a:r>
              <a:rPr lang="x-none" altLang="zh-CN"/>
              <a:t>.</a:t>
            </a:r>
            <a:endParaRPr lang="x-none" altLang="zh-CN"/>
          </a:p>
          <a:p>
            <a:pPr marL="0" indent="0">
              <a:buNone/>
            </a:pPr>
            <a:endParaRPr lang="zh-CN" altLang="en-US"/>
          </a:p>
          <a:p>
            <a:pPr marL="0" indent="0">
              <a:buNone/>
            </a:pPr>
            <a:r>
              <a:rPr lang="x-none" altLang="zh-CN"/>
              <a:t>Example:</a:t>
            </a:r>
            <a:endParaRPr lang="x-none" altLang="zh-CN"/>
          </a:p>
          <a:p>
            <a:pPr marL="457200" lvl="1" indent="0">
              <a:buNone/>
            </a:pPr>
            <a:r>
              <a:rPr lang="zh-CN" altLang="en-US"/>
              <a:t>Yoshinori Moriyama and colleagues identify a member of the phosphate transporter 4 family, AtPHT4.4, that acts as an ascorbate transporter in the chloroplast envelope membrane of Arabidopsis thaliana3</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8415" y="-169545"/>
            <a:ext cx="9017000" cy="1065530"/>
          </a:xfrm>
        </p:spPr>
        <p:txBody>
          <a:bodyPr/>
          <a:p>
            <a:r>
              <a:rPr lang="x-none" altLang="zh-CN"/>
              <a:t>Transport - Intergration in Cytosol</a:t>
            </a:r>
            <a:endParaRPr lang="x-none" altLang="zh-CN"/>
          </a:p>
        </p:txBody>
      </p:sp>
      <p:sp>
        <p:nvSpPr>
          <p:cNvPr id="3" name="内容占位符 2"/>
          <p:cNvSpPr/>
          <p:nvPr>
            <p:ph idx="1"/>
          </p:nvPr>
        </p:nvSpPr>
        <p:spPr>
          <a:xfrm>
            <a:off x="12700" y="1628140"/>
            <a:ext cx="6645275" cy="5376545"/>
          </a:xfrm>
        </p:spPr>
        <p:txBody>
          <a:bodyPr/>
          <a:p>
            <a:pPr marL="0" indent="0">
              <a:buNone/>
            </a:pPr>
            <a:r>
              <a:rPr lang="zh-CN" altLang="en-US"/>
              <a:t>The cytosol is much more than a buffer zone between the organelles and the nucleus, particularly since post-translational modifications of the translational apparatus allow very fast and highly effective control of protein synthesis.</a:t>
            </a:r>
            <a:endParaRPr lang="zh-CN" altLang="en-US"/>
          </a:p>
          <a:p>
            <a:pPr marL="457200" lvl="1" indent="0">
              <a:buNone/>
            </a:pPr>
            <a:r>
              <a:rPr lang="x-none" altLang="zh-CN"/>
              <a:t>As defined before;</a:t>
            </a:r>
            <a:endParaRPr lang="x-none" altLang="zh-CN"/>
          </a:p>
          <a:p>
            <a:pPr marL="457200" lvl="1" indent="0">
              <a:buNone/>
            </a:pPr>
            <a:r>
              <a:rPr lang="x-none" altLang="zh-CN"/>
              <a:t>As showed in the figure.</a:t>
            </a:r>
            <a:endParaRPr lang="x-none" altLang="zh-CN"/>
          </a:p>
          <a:p>
            <a:pPr marL="457200" lvl="1" indent="0">
              <a:buNone/>
            </a:pPr>
            <a:endParaRPr lang="x-none" altLang="zh-CN"/>
          </a:p>
          <a:p>
            <a:endParaRPr lang="zh-CN" altLang="en-US"/>
          </a:p>
        </p:txBody>
      </p:sp>
      <p:pic>
        <p:nvPicPr>
          <p:cNvPr id="5" name="图片 4"/>
          <p:cNvPicPr>
            <a:picLocks noChangeAspect="1"/>
          </p:cNvPicPr>
          <p:nvPr/>
        </p:nvPicPr>
        <p:blipFill>
          <a:blip r:embed="rId1"/>
          <a:stretch>
            <a:fillRect/>
          </a:stretch>
        </p:blipFill>
        <p:spPr>
          <a:xfrm>
            <a:off x="6661785" y="585470"/>
            <a:ext cx="5305425" cy="62591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76605" y="-123825"/>
            <a:ext cx="10515600" cy="1325563"/>
          </a:xfrm>
        </p:spPr>
        <p:txBody>
          <a:bodyPr/>
          <a:p>
            <a:r>
              <a:rPr lang="x-none" altLang="zh-CN"/>
              <a:t>Transport - Toward Nucleus </a:t>
            </a:r>
            <a:endParaRPr lang="x-none" altLang="zh-CN"/>
          </a:p>
        </p:txBody>
      </p:sp>
      <p:pic>
        <p:nvPicPr>
          <p:cNvPr id="5" name="内容占位符 4"/>
          <p:cNvPicPr>
            <a:picLocks noChangeAspect="1"/>
          </p:cNvPicPr>
          <p:nvPr>
            <p:ph idx="1"/>
          </p:nvPr>
        </p:nvPicPr>
        <p:blipFill>
          <a:blip r:embed="rId1"/>
          <a:stretch>
            <a:fillRect/>
          </a:stretch>
        </p:blipFill>
        <p:spPr>
          <a:xfrm>
            <a:off x="676275" y="878840"/>
            <a:ext cx="9596120" cy="59753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solidFill>
                  <a:srgbClr val="FF0000"/>
                </a:solidFill>
              </a:rPr>
              <a:t>Production</a:t>
            </a:r>
            <a:endParaRPr lang="x-none" altLang="zh-CN" sz="3600">
              <a:solidFill>
                <a:srgbClr val="FF0000"/>
              </a:solidFill>
            </a:endParaRPr>
          </a:p>
          <a:p>
            <a:r>
              <a:rPr lang="x-none" altLang="zh-CN" sz="3600"/>
              <a:t>Defense</a:t>
            </a:r>
            <a:endParaRPr lang="x-none" altLang="zh-CN" sz="3600"/>
          </a:p>
          <a:p>
            <a:r>
              <a:rPr lang="x-none" altLang="zh-CN" sz="3600"/>
              <a:t>Sensing</a:t>
            </a:r>
            <a:endParaRPr lang="x-none" altLang="zh-CN" sz="3600"/>
          </a:p>
          <a:p>
            <a:r>
              <a:rPr lang="x-none" altLang="zh-CN" sz="3600"/>
              <a:t>Transport</a:t>
            </a:r>
            <a:endParaRPr lang="x-none" altLang="zh-CN" sz="3600"/>
          </a:p>
          <a:p>
            <a:r>
              <a:rPr lang="x-none" altLang="zh-CN" sz="3600"/>
              <a:t>Et al.</a:t>
            </a:r>
            <a:endParaRPr lang="x-none" altLang="zh-CN" sz="3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Organellar Extensions </a:t>
            </a:r>
            <a:endParaRPr lang="x-none" altLang="zh-CN"/>
          </a:p>
        </p:txBody>
      </p:sp>
      <p:sp>
        <p:nvSpPr>
          <p:cNvPr id="3" name="内容占位符 2"/>
          <p:cNvSpPr/>
          <p:nvPr>
            <p:ph idx="1"/>
          </p:nvPr>
        </p:nvSpPr>
        <p:spPr/>
        <p:txBody>
          <a:bodyPr>
            <a:normAutofit lnSpcReduction="10000"/>
          </a:bodyPr>
          <a:p>
            <a:r>
              <a:rPr lang="zh-CN" altLang="en-US"/>
              <a:t>The transport of ROS or related compounds from organelles could theoretically transmit signals to the exterior, while the short lifetimes of ROS may limit the effectiveness.</a:t>
            </a:r>
            <a:endParaRPr lang="zh-CN" altLang="en-US"/>
          </a:p>
          <a:p>
            <a:endParaRPr lang="zh-CN" altLang="en-US"/>
          </a:p>
          <a:p>
            <a:r>
              <a:rPr lang="zh-CN" altLang="en-US"/>
              <a:t>Chloroplasts, mitochondria, and peroxisomes can produce extensions in the form of fluid-filled tubules that contain the soluble components of the compartments. These structures are known as stromules (chloroplasts), matrixules (mitochondria), and peroxules (peroxisomes).</a:t>
            </a:r>
            <a:endParaRPr lang="zh-CN" altLang="en-US"/>
          </a:p>
          <a:p>
            <a:endParaRPr lang="zh-CN" altLang="en-US"/>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a:t>
            </a:r>
            <a:r>
              <a:rPr lang="x-none" altLang="zh-CN">
                <a:sym typeface="+mn-ea"/>
              </a:rPr>
              <a:t>Organellar Extensions </a:t>
            </a:r>
            <a:endParaRPr lang="x-none" altLang="zh-CN"/>
          </a:p>
        </p:txBody>
      </p:sp>
      <p:pic>
        <p:nvPicPr>
          <p:cNvPr id="4" name="内容占位符 3"/>
          <p:cNvPicPr>
            <a:picLocks noChangeAspect="1"/>
          </p:cNvPicPr>
          <p:nvPr>
            <p:ph idx="1"/>
          </p:nvPr>
        </p:nvPicPr>
        <p:blipFill>
          <a:blip r:embed="rId1"/>
          <a:stretch>
            <a:fillRect/>
          </a:stretch>
        </p:blipFill>
        <p:spPr>
          <a:xfrm>
            <a:off x="440690" y="1658620"/>
            <a:ext cx="11639550" cy="47466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Vesicles</a:t>
            </a:r>
            <a:endParaRPr lang="x-none" altLang="zh-CN"/>
          </a:p>
        </p:txBody>
      </p:sp>
      <p:sp>
        <p:nvSpPr>
          <p:cNvPr id="3" name="内容占位符 2"/>
          <p:cNvSpPr/>
          <p:nvPr>
            <p:ph idx="1"/>
          </p:nvPr>
        </p:nvSpPr>
        <p:spPr/>
        <p:txBody>
          <a:bodyPr/>
          <a:p>
            <a:r>
              <a:rPr lang="zh-CN" altLang="en-US"/>
              <a:t>Chloroplasts produce a number of different types of vesicles that have been implicated in the degradation of stromal proteins, but they also could carry metabolites such as ROS or other redox-active compounds like chlorophyll catabolites. </a:t>
            </a:r>
            <a:endParaRPr lang="zh-CN" altLang="en-US"/>
          </a:p>
          <a:p>
            <a:endParaRPr lang="zh-CN" altLang="en-US"/>
          </a:p>
          <a:p>
            <a:r>
              <a:rPr lang="zh-CN" altLang="en-US"/>
              <a:t>Moreover, the formation of ROS-containing vesicles has been documented at the plasma membrane during biotic stress and in the vesicular trafficking system during stresses such as high salt.</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t>Production</a:t>
            </a:r>
            <a:endParaRPr lang="x-none" altLang="zh-CN" sz="3600">
              <a:solidFill>
                <a:srgbClr val="FF0000"/>
              </a:solidFill>
            </a:endParaRPr>
          </a:p>
          <a:p>
            <a:r>
              <a:rPr lang="x-none" altLang="zh-CN" sz="3600"/>
              <a:t>Defense</a:t>
            </a:r>
            <a:endParaRPr lang="x-none" altLang="zh-CN" sz="3600"/>
          </a:p>
          <a:p>
            <a:r>
              <a:rPr lang="x-none" altLang="zh-CN" sz="3600"/>
              <a:t>Sensing</a:t>
            </a:r>
            <a:endParaRPr lang="x-none" altLang="zh-CN" sz="3600"/>
          </a:p>
          <a:p>
            <a:r>
              <a:rPr lang="x-none" altLang="zh-CN" sz="3600"/>
              <a:t>Transport</a:t>
            </a:r>
            <a:endParaRPr lang="x-none" altLang="zh-CN" sz="3600"/>
          </a:p>
          <a:p>
            <a:r>
              <a:rPr lang="x-none" altLang="zh-CN" sz="3600">
                <a:solidFill>
                  <a:srgbClr val="FF0000"/>
                </a:solidFill>
              </a:rPr>
              <a:t>Et al.</a:t>
            </a:r>
            <a:endParaRPr lang="x-none" altLang="zh-CN" sz="360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78485" y="-123825"/>
            <a:ext cx="10515600" cy="1325563"/>
          </a:xfrm>
        </p:spPr>
        <p:txBody>
          <a:bodyPr/>
          <a:p>
            <a:r>
              <a:rPr lang="x-none" altLang="zh-CN"/>
              <a:t>Local Regulation</a:t>
            </a:r>
            <a:endParaRPr lang="x-none" altLang="zh-CN"/>
          </a:p>
        </p:txBody>
      </p:sp>
      <p:pic>
        <p:nvPicPr>
          <p:cNvPr id="4" name="内容占位符 3"/>
          <p:cNvPicPr>
            <a:picLocks noChangeAspect="1"/>
          </p:cNvPicPr>
          <p:nvPr>
            <p:ph idx="1"/>
          </p:nvPr>
        </p:nvPicPr>
        <p:blipFill>
          <a:blip r:embed="rId1"/>
          <a:stretch>
            <a:fillRect/>
          </a:stretch>
        </p:blipFill>
        <p:spPr>
          <a:xfrm>
            <a:off x="608965" y="878840"/>
            <a:ext cx="9393555" cy="58934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12090"/>
            <a:ext cx="10515600" cy="1325563"/>
          </a:xfrm>
        </p:spPr>
        <p:txBody>
          <a:bodyPr/>
          <a:p>
            <a:r>
              <a:rPr lang="x-none" altLang="zh-CN"/>
              <a:t>Local Regulation</a:t>
            </a:r>
            <a:endParaRPr lang="x-none" altLang="zh-CN"/>
          </a:p>
        </p:txBody>
      </p:sp>
      <p:sp>
        <p:nvSpPr>
          <p:cNvPr id="3" name="内容占位符 2"/>
          <p:cNvSpPr/>
          <p:nvPr>
            <p:ph idx="1"/>
          </p:nvPr>
        </p:nvSpPr>
        <p:spPr>
          <a:xfrm>
            <a:off x="838200" y="1320800"/>
            <a:ext cx="10515600" cy="4856480"/>
          </a:xfrm>
        </p:spPr>
        <p:txBody>
          <a:bodyPr>
            <a:normAutofit lnSpcReduction="20000"/>
          </a:bodyPr>
          <a:p>
            <a:pPr marL="0" indent="0">
              <a:buNone/>
            </a:pPr>
            <a:endParaRPr lang="zh-CN" altLang="en-US"/>
          </a:p>
          <a:p>
            <a:endParaRPr lang="zh-CN" altLang="en-US"/>
          </a:p>
          <a:p>
            <a:pPr marL="0" indent="0">
              <a:buNone/>
            </a:pPr>
            <a:r>
              <a:rPr lang="zh-CN" altLang="en-US"/>
              <a:t>What accounts for the retention of genes for the complete synthesis within chloroplasts and mitochondria of a tiny minority of their protein subunits? </a:t>
            </a:r>
            <a:endParaRPr lang="zh-CN" altLang="en-US"/>
          </a:p>
          <a:p>
            <a:pPr marL="0" indent="0">
              <a:buNone/>
            </a:pPr>
            <a:endParaRPr lang="zh-CN" altLang="en-US"/>
          </a:p>
          <a:p>
            <a:pPr marL="0" indent="0">
              <a:buNone/>
            </a:pPr>
            <a:r>
              <a:rPr lang="zh-CN" altLang="en-US"/>
              <a:t>One hypothesis is that expression of genes for protein subunits of energy-transducing enzymes must respond to physical environmental change by means of a direct and unconditional regulatory control </a:t>
            </a:r>
            <a:r>
              <a:rPr lang="x-none" altLang="zh-CN"/>
              <a:t>- </a:t>
            </a:r>
            <a:r>
              <a:rPr lang="x-none" altLang="zh-CN" b="1"/>
              <a:t>change in the redox state</a:t>
            </a:r>
            <a:r>
              <a:rPr lang="x-none" altLang="zh-CN"/>
              <a:t>.</a:t>
            </a:r>
            <a:endParaRPr lang="x-none"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Antioxidant Enzymes May Have Pro-oxidant Roles Under Some Conditions</a:t>
            </a:r>
            <a:endParaRPr lang="x-none" altLang="zh-CN"/>
          </a:p>
        </p:txBody>
      </p:sp>
      <p:pic>
        <p:nvPicPr>
          <p:cNvPr id="4" name="内容占位符 3"/>
          <p:cNvPicPr>
            <a:picLocks noChangeAspect="1"/>
          </p:cNvPicPr>
          <p:nvPr>
            <p:ph idx="1"/>
          </p:nvPr>
        </p:nvPicPr>
        <p:blipFill>
          <a:blip r:embed="rId1"/>
          <a:stretch>
            <a:fillRect/>
          </a:stretch>
        </p:blipFill>
        <p:spPr>
          <a:xfrm>
            <a:off x="960120" y="1611630"/>
            <a:ext cx="9813925" cy="52520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Spatial </a:t>
            </a:r>
            <a:r>
              <a:rPr lang="x-none" altLang="zh-CN"/>
              <a:t>R</a:t>
            </a:r>
            <a:r>
              <a:rPr lang="zh-CN" altLang="en-US"/>
              <a:t>ange and </a:t>
            </a:r>
            <a:r>
              <a:rPr lang="x-none" altLang="zh-CN"/>
              <a:t>T</a:t>
            </a:r>
            <a:r>
              <a:rPr lang="zh-CN" altLang="en-US"/>
              <a:t>emporal </a:t>
            </a:r>
            <a:r>
              <a:rPr lang="x-none" altLang="zh-CN"/>
              <a:t>S</a:t>
            </a:r>
            <a:r>
              <a:rPr lang="zh-CN" altLang="en-US"/>
              <a:t>cale</a:t>
            </a:r>
            <a:endParaRPr lang="zh-CN" altLang="en-US"/>
          </a:p>
        </p:txBody>
      </p:sp>
      <p:sp>
        <p:nvSpPr>
          <p:cNvPr id="3" name="内容占位符 2"/>
          <p:cNvSpPr>
            <a:spLocks noGrp="1"/>
          </p:cNvSpPr>
          <p:nvPr>
            <p:ph idx="1"/>
          </p:nvPr>
        </p:nvSpPr>
        <p:spPr/>
        <p:txBody>
          <a:bodyPr>
            <a:normAutofit lnSpcReduction="10000"/>
          </a:bodyPr>
          <a:p>
            <a:r>
              <a:rPr lang="zh-CN" altLang="en-US"/>
              <a:t>Many ROS-dependent events occur on a longer time scale. In this respect, we can distinguish rapid ROS signaling that does not involve oxidative stress, perhaps occurring over seconds to minutes.</a:t>
            </a:r>
            <a:endParaRPr lang="zh-CN" altLang="en-US"/>
          </a:p>
          <a:p>
            <a:endParaRPr lang="zh-CN" altLang="en-US"/>
          </a:p>
          <a:p>
            <a:r>
              <a:rPr lang="x-none" altLang="zh-CN"/>
              <a:t>W</a:t>
            </a:r>
            <a:r>
              <a:rPr lang="zh-CN" altLang="en-US"/>
              <a:t>e suggest that signaling is commonplace but that accumulated damage is quite rare. </a:t>
            </a:r>
            <a:endParaRPr lang="zh-CN" altLang="en-US"/>
          </a:p>
          <a:p>
            <a:pPr marL="457200" lvl="1" indent="0">
              <a:buNone/>
            </a:pPr>
            <a:r>
              <a:rPr lang="x-none" altLang="zh-CN"/>
              <a:t>T</a:t>
            </a:r>
            <a:r>
              <a:rPr lang="zh-CN" altLang="en-US"/>
              <a:t>he cell houses a plethora of policing systems that scour the horizon for oxidatively modified proteins and either repair them or remove them.(include autophagy)</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20015"/>
            <a:ext cx="10515600" cy="1325563"/>
          </a:xfrm>
        </p:spPr>
        <p:txBody>
          <a:bodyPr/>
          <a:p>
            <a:r>
              <a:rPr lang="x-none" altLang="zh-CN"/>
              <a:t>Conclusion?</a:t>
            </a:r>
            <a:endParaRPr lang="x-none" altLang="zh-CN"/>
          </a:p>
        </p:txBody>
      </p:sp>
      <p:pic>
        <p:nvPicPr>
          <p:cNvPr id="4" name="内容占位符 3"/>
          <p:cNvPicPr>
            <a:picLocks noChangeAspect="1"/>
          </p:cNvPicPr>
          <p:nvPr>
            <p:ph idx="1"/>
          </p:nvPr>
        </p:nvPicPr>
        <p:blipFill>
          <a:blip r:embed="rId1"/>
          <a:stretch>
            <a:fillRect/>
          </a:stretch>
        </p:blipFill>
        <p:spPr>
          <a:xfrm>
            <a:off x="1019810" y="940435"/>
            <a:ext cx="9568815" cy="59213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Conclusion?</a:t>
            </a:r>
            <a:endParaRPr lang="x-none" altLang="zh-CN"/>
          </a:p>
        </p:txBody>
      </p:sp>
      <p:sp>
        <p:nvSpPr>
          <p:cNvPr id="3" name="内容占位符 2"/>
          <p:cNvSpPr>
            <a:spLocks noGrp="1"/>
          </p:cNvSpPr>
          <p:nvPr>
            <p:ph idx="1"/>
          </p:nvPr>
        </p:nvSpPr>
        <p:spPr/>
        <p:txBody>
          <a:bodyPr/>
          <a:p>
            <a:r>
              <a:rPr lang="x-none" altLang="zh-CN"/>
              <a:t>The </a:t>
            </a:r>
            <a:r>
              <a:rPr lang="zh-CN" altLang="en-US"/>
              <a:t>central positioning of ROS signaling at the interface between metabolism and developmental or environmental responses</a:t>
            </a:r>
            <a:r>
              <a:rPr lang="x-none" altLang="zh-CN"/>
              <a:t>.</a:t>
            </a:r>
            <a:endParaRPr lang="x-none" altLang="zh-CN"/>
          </a:p>
          <a:p>
            <a:endParaRPr lang="x-none" altLang="zh-CN"/>
          </a:p>
          <a:p>
            <a:r>
              <a:rPr lang="x-none" altLang="zh-CN"/>
              <a:t>Each location may have more than one type of receptor, and there may be intricate interplay between them. In this way, the ROS language could be rich in vocabulary with a well-defined grammar.</a:t>
            </a:r>
            <a:endParaRPr lang="x-none"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Production</a:t>
            </a:r>
            <a:endParaRPr lang="x-none" altLang="zh-CN"/>
          </a:p>
        </p:txBody>
      </p:sp>
      <p:sp>
        <p:nvSpPr>
          <p:cNvPr id="3" name="内容占位符 2"/>
          <p:cNvSpPr>
            <a:spLocks noGrp="1"/>
          </p:cNvSpPr>
          <p:nvPr>
            <p:ph idx="1"/>
          </p:nvPr>
        </p:nvSpPr>
        <p:spPr>
          <a:xfrm>
            <a:off x="795020" y="1783715"/>
            <a:ext cx="10603230" cy="5201920"/>
          </a:xfrm>
        </p:spPr>
        <p:txBody>
          <a:bodyPr>
            <a:normAutofit/>
          </a:bodyPr>
          <a:p>
            <a:r>
              <a:rPr lang="zh-CN" altLang="en-US"/>
              <a:t>highly redox-active powerhouses such as </a:t>
            </a:r>
            <a:r>
              <a:rPr lang="zh-CN" altLang="en-US" b="1"/>
              <a:t>chloroplasts, peroxisomes, and mitochondria</a:t>
            </a:r>
            <a:endParaRPr lang="zh-CN" altLang="en-US" b="1"/>
          </a:p>
          <a:p>
            <a:pPr marL="457200" lvl="1" indent="0">
              <a:buNone/>
            </a:pPr>
            <a:r>
              <a:rPr lang="zh-CN" altLang="en-US" b="1"/>
              <a:t>   </a:t>
            </a:r>
            <a:r>
              <a:rPr lang="x-none" altLang="zh-CN"/>
              <a:t>- Because of their high capacity for ROS generation, it is often assumed that these organelles can accumulate high ROS levels. If this does occur, the resulting oxidative events will prohibit the classical functions of these organelles.</a:t>
            </a:r>
            <a:endParaRPr lang="x-none" altLang="zh-CN"/>
          </a:p>
          <a:p>
            <a:pPr marL="457200" lvl="1" indent="0">
              <a:buNone/>
            </a:pPr>
            <a:endParaRPr lang="x-none" altLang="zh-CN"/>
          </a:p>
          <a:p>
            <a:r>
              <a:rPr lang="zh-CN" altLang="en-US" b="1"/>
              <a:t>plasmalemma and apoplast cell wall compartment</a:t>
            </a:r>
            <a:endParaRPr lang="zh-CN" altLang="en-US" b="1"/>
          </a:p>
          <a:p>
            <a:pPr marL="457200" lvl="1" indent="0">
              <a:buNone/>
            </a:pPr>
            <a:r>
              <a:rPr lang="zh-CN" altLang="en-US" b="1"/>
              <a:t>   </a:t>
            </a:r>
            <a:r>
              <a:rPr lang="x-none" altLang="zh-CN"/>
              <a:t>-many basic processes involved in cell wall growth and dynamics require a </a:t>
            </a:r>
            <a:r>
              <a:rPr lang="x-none" altLang="zh-CN" b="1"/>
              <a:t>highly oxidizing environment</a:t>
            </a:r>
            <a:endParaRPr lang="x-none" altLang="zh-CN" b="1"/>
          </a:p>
          <a:p>
            <a:pPr marL="457200" lvl="1" indent="0">
              <a:buNone/>
            </a:pPr>
            <a:r>
              <a:rPr lang="x-none" altLang="zh-CN"/>
              <a:t>    -the apoplast has evolved a relatively </a:t>
            </a:r>
            <a:r>
              <a:rPr lang="x-none" altLang="zh-CN" b="1"/>
              <a:t>low capacity for antioxidant </a:t>
            </a:r>
            <a:r>
              <a:rPr lang="x-none" altLang="zh-CN"/>
              <a:t>accumulation, together with enzymes that actively remove these compounds</a:t>
            </a:r>
            <a:endParaRPr lang="x-none" altLang="zh-CN"/>
          </a:p>
          <a:p>
            <a:endParaRPr lang="zh-C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Production, or Concentration</a:t>
            </a:r>
            <a:endParaRPr lang="x-none" altLang="zh-CN"/>
          </a:p>
        </p:txBody>
      </p:sp>
      <p:pic>
        <p:nvPicPr>
          <p:cNvPr id="4" name="内容占位符 3"/>
          <p:cNvPicPr>
            <a:picLocks noChangeAspect="1"/>
          </p:cNvPicPr>
          <p:nvPr>
            <p:ph idx="1"/>
          </p:nvPr>
        </p:nvPicPr>
        <p:blipFill>
          <a:blip r:embed="rId1"/>
          <a:stretch>
            <a:fillRect/>
          </a:stretch>
        </p:blipFill>
        <p:spPr>
          <a:xfrm>
            <a:off x="935990" y="1362710"/>
            <a:ext cx="8225155" cy="54622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sym typeface="+mn-ea"/>
              </a:rPr>
              <a:t>Production, or Concentration</a:t>
            </a:r>
            <a:endParaRPr lang="zh-CN" altLang="en-US"/>
          </a:p>
        </p:txBody>
      </p:sp>
      <p:sp>
        <p:nvSpPr>
          <p:cNvPr id="3" name="内容占位符 2"/>
          <p:cNvSpPr>
            <a:spLocks noGrp="1"/>
          </p:cNvSpPr>
          <p:nvPr>
            <p:ph idx="1"/>
          </p:nvPr>
        </p:nvSpPr>
        <p:spPr>
          <a:xfrm>
            <a:off x="776605" y="1841500"/>
            <a:ext cx="10637520" cy="4916170"/>
          </a:xfrm>
        </p:spPr>
        <p:txBody>
          <a:bodyPr>
            <a:normAutofit lnSpcReduction="20000"/>
          </a:bodyPr>
          <a:p>
            <a:r>
              <a:rPr lang="zh-CN" altLang="en-US"/>
              <a:t>ascorbate is highly reduced in all compartments apart from the vacuole and apoplast</a:t>
            </a:r>
            <a:endParaRPr lang="zh-CN" altLang="en-US"/>
          </a:p>
          <a:p>
            <a:endParaRPr lang="zh-CN" altLang="en-US"/>
          </a:p>
          <a:p>
            <a:r>
              <a:rPr lang="zh-CN" altLang="en-US"/>
              <a:t>the reduction state is very high in many compartments, with most of the GSSG present in the vacuole or apoplast</a:t>
            </a:r>
            <a:endParaRPr lang="zh-CN" altLang="en-US"/>
          </a:p>
          <a:p>
            <a:endParaRPr lang="zh-CN" altLang="en-US"/>
          </a:p>
          <a:p>
            <a:r>
              <a:rPr lang="zh-CN" altLang="en-US"/>
              <a:t>pyridine nucleotide pools are at more reduced states in the mitochondria than in the cytosol and chloroplast. </a:t>
            </a:r>
            <a:endParaRPr lang="zh-CN" altLang="en-US"/>
          </a:p>
          <a:p>
            <a:pPr marL="457200" lvl="1" indent="0">
              <a:buNone/>
            </a:pPr>
            <a:r>
              <a:rPr lang="zh-CN" altLang="en-US"/>
              <a:t>Relatively oxidized pools of NAD and NADP are probably required for the operation of glycolysis in the cytosol and the photosynthetic electron transport chain in the chloroplast.</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t>Production</a:t>
            </a:r>
            <a:endParaRPr lang="x-none" altLang="zh-CN" sz="3600"/>
          </a:p>
          <a:p>
            <a:r>
              <a:rPr lang="x-none" altLang="zh-CN" sz="3600">
                <a:solidFill>
                  <a:srgbClr val="FF0000"/>
                </a:solidFill>
              </a:rPr>
              <a:t>Defense</a:t>
            </a:r>
            <a:endParaRPr lang="x-none" altLang="zh-CN" sz="3600">
              <a:solidFill>
                <a:srgbClr val="FF0000"/>
              </a:solidFill>
            </a:endParaRPr>
          </a:p>
          <a:p>
            <a:r>
              <a:rPr lang="x-none" altLang="zh-CN" sz="3600"/>
              <a:t>Sensing</a:t>
            </a:r>
            <a:endParaRPr lang="x-none" altLang="zh-CN" sz="3600"/>
          </a:p>
          <a:p>
            <a:r>
              <a:rPr lang="x-none" altLang="zh-CN" sz="3600"/>
              <a:t>Transport</a:t>
            </a:r>
            <a:endParaRPr lang="x-none" altLang="zh-CN" sz="3600"/>
          </a:p>
          <a:p>
            <a:r>
              <a:rPr lang="x-none" altLang="zh-CN" sz="3600"/>
              <a:t>Et al.</a:t>
            </a:r>
            <a:endParaRPr lang="x-none" altLang="zh-CN"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Defense</a:t>
            </a:r>
            <a:endParaRPr lang="x-none" altLang="zh-CN"/>
          </a:p>
        </p:txBody>
      </p:sp>
      <p:sp>
        <p:nvSpPr>
          <p:cNvPr id="3" name="内容占位符 2"/>
          <p:cNvSpPr>
            <a:spLocks noGrp="1"/>
          </p:cNvSpPr>
          <p:nvPr>
            <p:ph idx="1"/>
          </p:nvPr>
        </p:nvSpPr>
        <p:spPr/>
        <p:txBody>
          <a:bodyPr/>
          <a:p>
            <a:r>
              <a:rPr lang="zh-CN" altLang="en-US"/>
              <a:t>In chloroplasts, </a:t>
            </a:r>
            <a:r>
              <a:rPr lang="zh-CN" altLang="en-US" b="1"/>
              <a:t>ascorbate peroxidases (APXs)</a:t>
            </a:r>
            <a:r>
              <a:rPr lang="zh-CN" altLang="en-US"/>
              <a:t> and </a:t>
            </a:r>
            <a:r>
              <a:rPr lang="zh-CN" altLang="en-US" b="1"/>
              <a:t>2-Cys peroxiredoxins</a:t>
            </a:r>
            <a:r>
              <a:rPr lang="zh-CN" altLang="en-US"/>
              <a:t> are the front-line defenses against H2O2 accumulation. </a:t>
            </a:r>
            <a:endParaRPr lang="zh-CN" altLang="en-US"/>
          </a:p>
          <a:p>
            <a:endParaRPr lang="zh-CN" altLang="en-US"/>
          </a:p>
          <a:p>
            <a:r>
              <a:rPr lang="zh-CN" altLang="en-US"/>
              <a:t>Other compartments such as the mitochondria, peroxisomes, and cytosol contain </a:t>
            </a:r>
            <a:r>
              <a:rPr lang="zh-CN" altLang="en-US" b="1"/>
              <a:t>APX</a:t>
            </a:r>
            <a:r>
              <a:rPr lang="zh-CN" altLang="en-US"/>
              <a:t>. The reducing substrates required by these antioxidative peroxidases are </a:t>
            </a:r>
            <a:r>
              <a:rPr lang="zh-CN" altLang="en-US" b="1"/>
              <a:t>supplied by</a:t>
            </a:r>
            <a:r>
              <a:rPr lang="zh-CN" altLang="en-US"/>
              <a:t> several systems that depend on </a:t>
            </a:r>
            <a:r>
              <a:rPr lang="zh-CN" altLang="en-US" b="1"/>
              <a:t>ferredoxin, NAD(P)H, and glutathione</a:t>
            </a:r>
            <a:r>
              <a:rPr lang="zh-CN" altLang="en-US"/>
              <a:t>.</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antioxidants could play roles in transmitting ROS signaling</a:t>
            </a:r>
            <a:endParaRPr lang="zh-CN" altLang="en-US"/>
          </a:p>
        </p:txBody>
      </p:sp>
      <p:sp>
        <p:nvSpPr>
          <p:cNvPr id="3" name="内容占位符 2"/>
          <p:cNvSpPr>
            <a:spLocks noGrp="1"/>
          </p:cNvSpPr>
          <p:nvPr>
            <p:ph idx="1"/>
          </p:nvPr>
        </p:nvSpPr>
        <p:spPr>
          <a:xfrm>
            <a:off x="838200" y="1825625"/>
            <a:ext cx="10515600" cy="4749800"/>
          </a:xfrm>
        </p:spPr>
        <p:txBody>
          <a:bodyPr>
            <a:normAutofit lnSpcReduction="20000"/>
          </a:bodyPr>
          <a:p>
            <a:r>
              <a:rPr lang="zh-CN" altLang="en-US"/>
              <a:t>an antioxidant is defined as a compound that outcompetes others in reacting with ROS to give a relatively stable oxidized product</a:t>
            </a:r>
            <a:endParaRPr lang="zh-CN" altLang="en-US"/>
          </a:p>
          <a:p>
            <a:endParaRPr lang="zh-CN" altLang="en-US"/>
          </a:p>
          <a:p>
            <a:r>
              <a:rPr lang="zh-CN" altLang="en-US"/>
              <a:t>supported by direct analysis of the roles of thiol compounds such as </a:t>
            </a:r>
            <a:r>
              <a:rPr lang="zh-CN" altLang="en-US" b="1"/>
              <a:t>glutathione in signaling triggered by H2O2</a:t>
            </a:r>
            <a:r>
              <a:rPr lang="zh-CN" altLang="en-US"/>
              <a:t>. </a:t>
            </a:r>
            <a:endParaRPr lang="zh-CN" altLang="en-US"/>
          </a:p>
          <a:p>
            <a:endParaRPr lang="zh-CN" altLang="en-US"/>
          </a:p>
          <a:p>
            <a:r>
              <a:rPr lang="zh-CN" altLang="en-US"/>
              <a:t>Other thiol-based antioxidants such as peroxiredoxins, thioredoxins, and glutaredoxins are likely to </a:t>
            </a:r>
            <a:r>
              <a:rPr lang="zh-CN" altLang="en-US" b="1"/>
              <a:t>be involved in ROS signaling cascades</a:t>
            </a:r>
            <a:r>
              <a:rPr lang="zh-CN" altLang="en-US"/>
              <a:t>, perhaps in a similar way to </a:t>
            </a:r>
            <a:r>
              <a:rPr lang="zh-CN" altLang="en-US" b="1"/>
              <a:t>processes occurring in yeast</a:t>
            </a:r>
            <a:endParaRPr lang="zh-CN" altLang="en-US" b="1"/>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9888</Words>
  <Application>Kingsoft Office WPP</Application>
  <PresentationFormat>宽屏</PresentationFormat>
  <Paragraphs>232</Paragraphs>
  <Slides>39</Slides>
  <Notes>0</Notes>
  <HiddenSlides>0</HiddenSlides>
  <MMClips>0</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Office 主题</vt:lpstr>
      <vt:lpstr>ROS-Related Communication in  Regulation and Signaling</vt:lpstr>
      <vt:lpstr>How can a ROS make influence on signaling?</vt:lpstr>
      <vt:lpstr>How can a ROS make influence on signaling?</vt:lpstr>
      <vt:lpstr>Production</vt:lpstr>
      <vt:lpstr>Production, or Concentration</vt:lpstr>
      <vt:lpstr>Production, or Concentration</vt:lpstr>
      <vt:lpstr>How can a ROS make influence on signaling?</vt:lpstr>
      <vt:lpstr>Defense</vt:lpstr>
      <vt:lpstr>antioxidants could play roles in transmitting ROS signaling</vt:lpstr>
      <vt:lpstr>How can a ROS make influence on signaling?</vt:lpstr>
      <vt:lpstr>Sensing - processes occurring in yeast</vt:lpstr>
      <vt:lpstr>Sensing - processes occurring in yeast</vt:lpstr>
      <vt:lpstr>Sensing - For Us</vt:lpstr>
      <vt:lpstr>Sensing - For Us</vt:lpstr>
      <vt:lpstr>Sensing - For Us: H2O2</vt:lpstr>
      <vt:lpstr>Sensing - Are You Serious?</vt:lpstr>
      <vt:lpstr>Sensing - For Us: Probes</vt:lpstr>
      <vt:lpstr>How can a ROS make influence on signaling?</vt:lpstr>
      <vt:lpstr>Transport - Chloroplast and Mitochondrial Outer Membranes</vt:lpstr>
      <vt:lpstr>Transport - Inner Membranes</vt:lpstr>
      <vt:lpstr>Transport - Inner Membranes</vt:lpstr>
      <vt:lpstr>Transport - Inner Membranes</vt:lpstr>
      <vt:lpstr>Transport - A difficulty</vt:lpstr>
      <vt:lpstr>Transport - Thoils!!!</vt:lpstr>
      <vt:lpstr>Transport - Thoils!!!</vt:lpstr>
      <vt:lpstr>Transport - Thoils!!!</vt:lpstr>
      <vt:lpstr>Transport</vt:lpstr>
      <vt:lpstr>Transport - Intergration in Cytosol</vt:lpstr>
      <vt:lpstr>Transport - Toward Nucleus </vt:lpstr>
      <vt:lpstr>Transport - Organellar Extensions </vt:lpstr>
      <vt:lpstr>Transport - Organellar Extensions </vt:lpstr>
      <vt:lpstr>Transport - Vesicles</vt:lpstr>
      <vt:lpstr>How can a ROS make influence on signaling?</vt:lpstr>
      <vt:lpstr>Local Regulation</vt:lpstr>
      <vt:lpstr>Local Regulation</vt:lpstr>
      <vt:lpstr>Antioxidant Enzymes May Have Pro-oxidant Roles Under Some Conditions</vt:lpstr>
      <vt:lpstr>Spatial Range and Temporal Scale</vt:lpstr>
      <vt:lpstr>Conclusion?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yijia</dc:creator>
  <cp:lastModifiedBy>yijia</cp:lastModifiedBy>
  <cp:revision>5</cp:revision>
  <dcterms:created xsi:type="dcterms:W3CDTF">2016-11-14T03:45:28Z</dcterms:created>
  <dcterms:modified xsi:type="dcterms:W3CDTF">2016-11-14T03:45:28Z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2052-10.1.0.5672</vt:lpwstr>
  </property>
</Properties>
</file>